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8B249F-E75C-492A-9A15-BA644B4C0284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FA2259-02DE-45CE-8E41-5012BA462B0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728930"/>
          </a:xfrm>
        </p:spPr>
        <p:txBody>
          <a:bodyPr>
            <a:normAutofit/>
          </a:bodyPr>
          <a:lstStyle/>
          <a:p>
            <a:r>
              <a:rPr lang="id-ID" sz="4800" b="1" dirty="0" smtClean="0"/>
              <a:t>KONSEP BIAYA</a:t>
            </a:r>
          </a:p>
          <a:p>
            <a:endParaRPr lang="id-ID" dirty="0" smtClean="0"/>
          </a:p>
          <a:p>
            <a:r>
              <a:rPr lang="id-ID" dirty="0" smtClean="0"/>
              <a:t>HARIRI, SE., M.Ak</a:t>
            </a:r>
          </a:p>
          <a:p>
            <a:r>
              <a:rPr lang="id-ID" dirty="0" smtClean="0"/>
              <a:t>Universitas Islam Malang</a:t>
            </a:r>
          </a:p>
          <a:p>
            <a:r>
              <a:rPr lang="id-ID" dirty="0" smtClean="0"/>
              <a:t>2016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 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1472" y="2000240"/>
          <a:ext cx="8258204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3310245"/>
                <a:gridCol w="4447893"/>
              </a:tblGrid>
              <a:tr h="370840">
                <a:tc gridSpan="2">
                  <a:txBody>
                    <a:bodyPr/>
                    <a:lstStyle/>
                    <a:p>
                      <a:pPr lvl="1" algn="ctr"/>
                      <a:r>
                        <a:rPr lang="id-ID" dirty="0" smtClean="0"/>
                        <a:t>Transaksi 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1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Dibeli 10 batang kayu @Rp. 100.000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Pengeluaran Rp. 1.000.000 untuk memperoleh 10 batang kayu = kos persediaan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 </a:t>
                      </a:r>
                      <a:r>
                        <a:rPr lang="es-ES" dirty="0" err="1" smtClean="0"/>
                        <a:t>batang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kayu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dijual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seharga</a:t>
                      </a:r>
                      <a:r>
                        <a:rPr lang="es-ES" dirty="0" smtClean="0"/>
                        <a:t> </a:t>
                      </a:r>
                      <a:endParaRPr lang="id-ID" dirty="0" smtClean="0"/>
                    </a:p>
                    <a:p>
                      <a:r>
                        <a:rPr lang="es-ES" dirty="0" err="1" smtClean="0"/>
                        <a:t>Rp.</a:t>
                      </a:r>
                      <a:r>
                        <a:rPr lang="es-ES" dirty="0" smtClean="0"/>
                        <a:t> 300.000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Penerimaan Rp. 300.000 = Pendapatan</a:t>
                      </a:r>
                    </a:p>
                    <a:p>
                      <a:r>
                        <a:rPr lang="id-ID" dirty="0" smtClean="0"/>
                        <a:t>Pengeluaran Rp. 200.000 = Harga Pokok Penjualan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3 batang kayu digunakan untuk membuat almari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Pengeluaran Rp. 300.000 = Biaya Bahan Baku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 batang kayu rusak dan tidak dapat digunakan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Pengeluaran Rp. 100.000 = Rugi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e.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batang kayu belum digunakan dan disimpan di gudang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Pengeluaran Rp. 400.000 = Kos Persediaan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Kategori Biaya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00034" y="2030728"/>
          <a:ext cx="8186766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2857520"/>
                <a:gridCol w="40433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Produk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Kategori Biaya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Kursi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Biaya Langsung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d-ID" dirty="0" smtClean="0"/>
                        <a:t> Bahan Baku Kayu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dirty="0" smtClean="0"/>
                        <a:t>- Upah Tenaga Kerja Produksi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Biaya Tidak Langsung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d-ID" dirty="0" smtClean="0"/>
                        <a:t> Sewa Peralatan Pabrik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dirty="0" smtClean="0"/>
                        <a:t>- Gaji Manajer Produksi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Bahan Baku berupa kayu yang akan digunakan untuk membuat almari dalam sebulan tercatat sebesar Rp. 5.000.000, Bahan penolong berupa paku dan cat yang digunakan untuk membuat almari sebesar Rp. 500.000 </a:t>
            </a:r>
          </a:p>
          <a:p>
            <a:pPr marL="514350" indent="-514350">
              <a:buAutoNum type="arabicPeriod"/>
            </a:pPr>
            <a:r>
              <a:rPr lang="id-ID" dirty="0" smtClean="0"/>
              <a:t>Upah buruh pembuat model almari dalam sebulan sebesar Rp. 3.000.000, gaji mandor yang  mengawasi kegiatan produksi sebesar Rp. 1.500.000, gaji pegawai bagian administrasi dan  pemasaran masing-masing sebesar Rp. 1.000.000 </a:t>
            </a:r>
          </a:p>
          <a:p>
            <a:pPr marL="514350" indent="-514350">
              <a:buAutoNum type="arabicPeriod"/>
            </a:pPr>
            <a:r>
              <a:rPr lang="id-ID" dirty="0" smtClean="0"/>
              <a:t>Biaya Pajak Bumi dan Bangunan yang sudah dibayar sebesar Rp. 500.000 </a:t>
            </a:r>
          </a:p>
          <a:p>
            <a:pPr marL="514350" indent="-514350">
              <a:buAutoNum type="arabicPeriod"/>
            </a:pPr>
            <a:r>
              <a:rPr lang="id-ID" dirty="0" smtClean="0"/>
              <a:t>Pemakaian listrik sebesar Rp. 400.000 </a:t>
            </a:r>
          </a:p>
          <a:p>
            <a:pPr marL="514350" indent="-514350">
              <a:buAutoNum type="arabicPeriod"/>
            </a:pPr>
            <a:r>
              <a:rPr lang="id-ID" dirty="0" smtClean="0"/>
              <a:t>Jumlah Depresiasi aset tetap adalah Rp. 300.000 </a:t>
            </a:r>
          </a:p>
          <a:p>
            <a:pPr marL="514350" indent="-514350">
              <a:buNone/>
            </a:pPr>
            <a:r>
              <a:rPr lang="id-ID" b="1" i="1" dirty="0" smtClean="0"/>
              <a:t>Diminta:</a:t>
            </a:r>
            <a:r>
              <a:rPr lang="id-ID" dirty="0" smtClean="0"/>
              <a:t> </a:t>
            </a:r>
          </a:p>
          <a:p>
            <a:pPr marL="514350" indent="-514350">
              <a:buNone/>
            </a:pPr>
            <a:r>
              <a:rPr lang="id-ID" dirty="0" smtClean="0"/>
              <a:t>Hitunglah Biaya Produksi.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8115328" cy="59293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b="1" i="1" u="sng" dirty="0" smtClean="0"/>
              <a:t>Diketahui:</a:t>
            </a:r>
          </a:p>
          <a:p>
            <a:pPr>
              <a:buNone/>
            </a:pPr>
            <a:r>
              <a:rPr lang="id-ID" dirty="0" smtClean="0"/>
              <a:t>Barang dalam proses awal </a:t>
            </a:r>
            <a:r>
              <a:rPr lang="id-ID" smtClean="0"/>
              <a:t>	Rp.6.000.000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Bahan baku awal 		Rp.2.000.000 </a:t>
            </a:r>
          </a:p>
          <a:p>
            <a:pPr>
              <a:buNone/>
            </a:pPr>
            <a:r>
              <a:rPr lang="id-ID" dirty="0" smtClean="0"/>
              <a:t>Bahan baku dalam proses akhir  	Rp.2.500.000 </a:t>
            </a:r>
          </a:p>
          <a:p>
            <a:pPr>
              <a:buNone/>
            </a:pPr>
            <a:r>
              <a:rPr lang="id-ID" dirty="0" smtClean="0"/>
              <a:t>Barang dalam proses akhir  	Rp.3.000.000 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Biaya bahan baku  		Rp.11.800.000 dibuktikan</a:t>
            </a:r>
          </a:p>
          <a:p>
            <a:pPr>
              <a:buNone/>
            </a:pPr>
            <a:r>
              <a:rPr lang="id-ID" dirty="0" smtClean="0"/>
              <a:t>Biaya tenaga kerja langsung  	Rp.7.000.000 </a:t>
            </a:r>
          </a:p>
          <a:p>
            <a:pPr>
              <a:buNone/>
            </a:pPr>
            <a:r>
              <a:rPr lang="id-ID" dirty="0" smtClean="0"/>
              <a:t>Biaya overhead pabrik  	Rp.5.000.000 </a:t>
            </a:r>
          </a:p>
          <a:p>
            <a:pPr>
              <a:buNone/>
            </a:pPr>
            <a:r>
              <a:rPr lang="id-ID" dirty="0" smtClean="0"/>
              <a:t>Pembelian bahan baku  	Rp.12.000.000 </a:t>
            </a:r>
          </a:p>
          <a:p>
            <a:pPr>
              <a:buNone/>
            </a:pPr>
            <a:r>
              <a:rPr lang="id-ID" dirty="0" smtClean="0"/>
              <a:t>Penjualan  			Rp.40.000.000 </a:t>
            </a:r>
          </a:p>
          <a:p>
            <a:pPr>
              <a:buNone/>
            </a:pPr>
            <a:r>
              <a:rPr lang="id-ID" dirty="0" smtClean="0"/>
              <a:t>Retur pembelian  		Rp.500.000 </a:t>
            </a:r>
          </a:p>
          <a:p>
            <a:pPr>
              <a:buNone/>
            </a:pPr>
            <a:r>
              <a:rPr lang="id-ID" dirty="0" smtClean="0"/>
              <a:t>Persediaan awal barang jadi  	Rp.5.000.000 </a:t>
            </a:r>
          </a:p>
          <a:p>
            <a:pPr>
              <a:buNone/>
            </a:pPr>
            <a:r>
              <a:rPr lang="id-ID" dirty="0" smtClean="0"/>
              <a:t>Persediaan akhir barang jadi  	Rp.2.000.000 </a:t>
            </a:r>
          </a:p>
          <a:p>
            <a:pPr>
              <a:buNone/>
            </a:pPr>
            <a:r>
              <a:rPr lang="id-ID" dirty="0" smtClean="0"/>
              <a:t>Biaya angkut pembelian  	Rp.800.000 </a:t>
            </a:r>
          </a:p>
          <a:p>
            <a:pPr>
              <a:buNone/>
            </a:pPr>
            <a:r>
              <a:rPr lang="id-ID" dirty="0" smtClean="0"/>
              <a:t>Biaya pemasaran  		Rp.3.000.000 </a:t>
            </a:r>
          </a:p>
          <a:p>
            <a:pPr>
              <a:buNone/>
            </a:pPr>
            <a:r>
              <a:rPr lang="id-ID" dirty="0" smtClean="0"/>
              <a:t>Biaya administrasi dan umum  	Rp.4.000.000 </a:t>
            </a:r>
          </a:p>
          <a:p>
            <a:pPr>
              <a:buNone/>
            </a:pPr>
            <a:r>
              <a:rPr lang="id-ID" b="1" i="1" dirty="0" smtClean="0"/>
              <a:t>Diminta</a:t>
            </a:r>
            <a:r>
              <a:rPr lang="id-ID" dirty="0" smtClean="0"/>
              <a:t> </a:t>
            </a:r>
          </a:p>
          <a:p>
            <a:pPr marL="514350" indent="-514350">
              <a:buAutoNum type="alphaLcPeriod"/>
            </a:pPr>
            <a:r>
              <a:rPr lang="id-ID" dirty="0" smtClean="0"/>
              <a:t>Hitunglah laporan harga pokok produksi </a:t>
            </a:r>
          </a:p>
          <a:p>
            <a:pPr marL="514350" indent="-514350">
              <a:buAutoNum type="alphaLcPeriod"/>
            </a:pPr>
            <a:r>
              <a:rPr lang="id-ID" dirty="0" smtClean="0"/>
              <a:t>Hitunglah laporan laba/rugi 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3600" b="1" dirty="0" smtClean="0"/>
              <a:t>TERIMA KASIH</a:t>
            </a:r>
          </a:p>
          <a:p>
            <a:pPr algn="ctr">
              <a:buNone/>
            </a:pPr>
            <a:r>
              <a:rPr lang="id-ID" sz="3600" b="1" dirty="0" smtClean="0"/>
              <a:t>Tugas</a:t>
            </a:r>
          </a:p>
          <a:p>
            <a:pPr algn="ctr">
              <a:buNone/>
            </a:pPr>
            <a:r>
              <a:rPr lang="id-ID" sz="3600" b="1" dirty="0" smtClean="0"/>
              <a:t>Hal. 62 </a:t>
            </a:r>
          </a:p>
          <a:p>
            <a:pPr algn="ctr">
              <a:buNone/>
            </a:pPr>
            <a:r>
              <a:rPr lang="id-ID" sz="3600" b="1" dirty="0" smtClean="0"/>
              <a:t>Soal : 2-24 dan 2-25</a:t>
            </a:r>
          </a:p>
          <a:p>
            <a:pPr algn="ctr">
              <a:buNone/>
            </a:pPr>
            <a:r>
              <a:rPr lang="id-ID" sz="3600" b="1" dirty="0" smtClean="0"/>
              <a:t>Buku 1: </a:t>
            </a:r>
            <a:r>
              <a:rPr lang="id-ID" sz="3600" b="1" dirty="0" smtClean="0"/>
              <a:t>Charles T. Horngren</a:t>
            </a:r>
            <a:endParaRPr lang="id-ID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Pengertian Biaya dan Kos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b="1" i="1" dirty="0" smtClean="0"/>
              <a:t>C</a:t>
            </a:r>
            <a:r>
              <a:rPr lang="id-ID" b="1" i="1" dirty="0" smtClean="0"/>
              <a:t>ost</a:t>
            </a:r>
            <a:r>
              <a:rPr lang="id-ID" dirty="0" smtClean="0"/>
              <a:t> </a:t>
            </a:r>
            <a:r>
              <a:rPr lang="id-ID" dirty="0" smtClean="0"/>
              <a:t>adalah pengorbanan sumber ekonomi untuk memperoleh barang atau jasa yang diharapkan memberi manfaat sekarang atau masa yang akan datang.</a:t>
            </a:r>
          </a:p>
          <a:p>
            <a:r>
              <a:rPr lang="id-ID" b="1" i="1" dirty="0" smtClean="0"/>
              <a:t>Biaya</a:t>
            </a:r>
            <a:r>
              <a:rPr lang="id-ID" dirty="0" smtClean="0"/>
              <a:t> adalah </a:t>
            </a:r>
            <a:r>
              <a:rPr lang="id-ID" dirty="0" smtClean="0"/>
              <a:t>cost </a:t>
            </a:r>
            <a:r>
              <a:rPr lang="id-ID" dirty="0" smtClean="0"/>
              <a:t>barang atau jasa yang telah memberikan manfaat yang digunakan untuk memperoleh pendapatan.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KLASIFIKASI BIAYA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Pada dasarnya biaya dapat diklasifikasikan berdasarkan pada nilai-nilai berikut ini:</a:t>
            </a:r>
          </a:p>
          <a:p>
            <a:r>
              <a:rPr lang="id-ID" dirty="0" smtClean="0"/>
              <a:t>Hubungan biaya dengan produk</a:t>
            </a:r>
          </a:p>
          <a:p>
            <a:r>
              <a:rPr lang="id-ID" dirty="0" smtClean="0"/>
              <a:t>Hubungan biaya dengan volume kegiatan</a:t>
            </a:r>
          </a:p>
          <a:p>
            <a:r>
              <a:rPr lang="id-ID" dirty="0" smtClean="0"/>
              <a:t>Elemen biaya produksi</a:t>
            </a:r>
          </a:p>
          <a:p>
            <a:r>
              <a:rPr lang="id-ID" dirty="0" smtClean="0"/>
              <a:t>Fungsi pokok perusahaan</a:t>
            </a:r>
          </a:p>
          <a:p>
            <a:r>
              <a:rPr lang="id-ID" dirty="0" smtClean="0"/>
              <a:t>Hubungan biaya dengan proses pokok manajerial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67282"/>
          </a:xfrm>
        </p:spPr>
        <p:txBody>
          <a:bodyPr>
            <a:normAutofit/>
          </a:bodyPr>
          <a:lstStyle/>
          <a:p>
            <a:r>
              <a:rPr lang="id-ID" b="1" dirty="0" smtClean="0"/>
              <a:t>Berdasarkan hubungan biaya dengan produk</a:t>
            </a:r>
          </a:p>
          <a:p>
            <a:pPr>
              <a:buNone/>
            </a:pPr>
            <a:r>
              <a:rPr lang="id-ID" dirty="0" smtClean="0"/>
              <a:t>	1. </a:t>
            </a:r>
            <a:r>
              <a:rPr lang="id-ID" b="1" i="1" dirty="0" smtClean="0"/>
              <a:t>Biaya langsung</a:t>
            </a:r>
          </a:p>
          <a:p>
            <a:pPr>
              <a:buNone/>
            </a:pPr>
            <a:r>
              <a:rPr lang="id-ID" dirty="0" smtClean="0"/>
              <a:t>		Biaya yang dapat ditelusuri ke produk</a:t>
            </a:r>
          </a:p>
          <a:p>
            <a:pPr>
              <a:buNone/>
            </a:pPr>
            <a:r>
              <a:rPr lang="id-ID" dirty="0" smtClean="0"/>
              <a:t>	2. </a:t>
            </a:r>
            <a:r>
              <a:rPr lang="id-ID" b="1" i="1" dirty="0" smtClean="0"/>
              <a:t>Biaya tidak langsung</a:t>
            </a:r>
          </a:p>
          <a:p>
            <a:pPr>
              <a:buNone/>
            </a:pPr>
            <a:r>
              <a:rPr lang="id-ID" dirty="0" smtClean="0"/>
              <a:t>		Biaya yang tidak dapat ditelusuri secara langsung ke 	produk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b="1" dirty="0" smtClean="0"/>
              <a:t>Berdasarkan hubungan biaya dengan volume kegiatan</a:t>
            </a:r>
          </a:p>
          <a:p>
            <a:pPr>
              <a:buNone/>
            </a:pPr>
            <a:r>
              <a:rPr lang="id-ID" dirty="0" smtClean="0"/>
              <a:t>	1.</a:t>
            </a:r>
            <a:r>
              <a:rPr lang="id-ID" b="1" i="1" dirty="0" smtClean="0"/>
              <a:t> Biaya variabel</a:t>
            </a:r>
          </a:p>
          <a:p>
            <a:pPr>
              <a:buNone/>
            </a:pPr>
            <a:r>
              <a:rPr lang="id-ID" dirty="0" smtClean="0"/>
              <a:t>		Biaya yang jumlah totalnya berubah secara proporsional 	dengan perubahan volume </a:t>
            </a:r>
            <a:r>
              <a:rPr lang="id-ID" dirty="0" smtClean="0"/>
              <a:t>kegiatan produksi/penjualan.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 2. </a:t>
            </a:r>
            <a:r>
              <a:rPr lang="id-ID" b="1" i="1" dirty="0" smtClean="0"/>
              <a:t>Biaya tetap</a:t>
            </a:r>
          </a:p>
          <a:p>
            <a:pPr>
              <a:buNone/>
            </a:pPr>
            <a:r>
              <a:rPr lang="id-ID" dirty="0" smtClean="0"/>
              <a:t>		Biaya yang jumlah totalnya tidak terpengaruh oleh 	volume kegiatan dalam kisaran volume tertentu.</a:t>
            </a:r>
          </a:p>
          <a:p>
            <a:pPr>
              <a:buNone/>
            </a:pPr>
            <a:r>
              <a:rPr lang="id-ID" dirty="0" smtClean="0"/>
              <a:t>	3. </a:t>
            </a:r>
            <a:r>
              <a:rPr lang="id-ID" b="1" i="1" dirty="0" smtClean="0"/>
              <a:t>Biaya campuran</a:t>
            </a:r>
          </a:p>
          <a:p>
            <a:pPr>
              <a:buNone/>
            </a:pPr>
            <a:r>
              <a:rPr lang="id-ID" dirty="0" smtClean="0"/>
              <a:t>		Biaya yang jumlahnya terpengaruh oleh volume kegiatan 	perusahaan tetapi tidak secara proporsional.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Berdasarkan elemen biaya produksi</a:t>
            </a:r>
          </a:p>
          <a:p>
            <a:pPr>
              <a:buNone/>
            </a:pPr>
            <a:r>
              <a:rPr lang="id-ID" dirty="0" smtClean="0"/>
              <a:t>	1. </a:t>
            </a:r>
            <a:r>
              <a:rPr lang="id-ID" b="1" i="1" dirty="0" smtClean="0"/>
              <a:t>Biaya bahan baku</a:t>
            </a:r>
          </a:p>
          <a:p>
            <a:pPr>
              <a:buNone/>
            </a:pPr>
            <a:r>
              <a:rPr lang="id-ID" dirty="0" smtClean="0"/>
              <a:t>		Besarnya nilai bahan baku yang dimasukkan ke dalam 	proses produksi untuk diubah menjadi barang jadi.</a:t>
            </a:r>
          </a:p>
          <a:p>
            <a:pPr>
              <a:buNone/>
            </a:pPr>
            <a:r>
              <a:rPr lang="id-ID" dirty="0" smtClean="0"/>
              <a:t>	2. </a:t>
            </a:r>
            <a:r>
              <a:rPr lang="id-ID" b="1" i="1" dirty="0" smtClean="0"/>
              <a:t>Biaya tenaga kerja langsung</a:t>
            </a:r>
          </a:p>
          <a:p>
            <a:pPr>
              <a:buNone/>
            </a:pPr>
            <a:r>
              <a:rPr lang="id-ID" dirty="0" smtClean="0"/>
              <a:t>		Besarnya biaya yang terjadi untuk menggunakan tenaga 	karyawan dalam mengerjakan proses produksi.</a:t>
            </a:r>
          </a:p>
          <a:p>
            <a:pPr>
              <a:buNone/>
            </a:pPr>
            <a:r>
              <a:rPr lang="id-ID" dirty="0" smtClean="0"/>
              <a:t>	3. </a:t>
            </a:r>
            <a:r>
              <a:rPr lang="id-ID" b="1" i="1" dirty="0" smtClean="0"/>
              <a:t>Biaya overhead pabrik</a:t>
            </a:r>
          </a:p>
          <a:p>
            <a:pPr>
              <a:buNone/>
            </a:pPr>
            <a:r>
              <a:rPr lang="id-ID" dirty="0" smtClean="0"/>
              <a:t>		Biaya-biaya yang terjadi di pabrik selain biaya bahan 	baku dan biaya tenaga kerja langsung.</a:t>
            </a:r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500174"/>
            <a:ext cx="7972452" cy="4929222"/>
          </a:xfrm>
        </p:spPr>
        <p:txBody>
          <a:bodyPr>
            <a:normAutofit/>
          </a:bodyPr>
          <a:lstStyle/>
          <a:p>
            <a:r>
              <a:rPr lang="id-ID" b="1" dirty="0" smtClean="0"/>
              <a:t>Berdasarkan fungsi pokok perusahaan</a:t>
            </a:r>
          </a:p>
          <a:p>
            <a:pPr>
              <a:buNone/>
            </a:pPr>
            <a:r>
              <a:rPr lang="id-ID" dirty="0" smtClean="0"/>
              <a:t>	1. Biaya produksi (Bahan baku, TK langsung dan Overhead)</a:t>
            </a:r>
          </a:p>
          <a:p>
            <a:pPr>
              <a:buNone/>
            </a:pPr>
            <a:r>
              <a:rPr lang="id-ID" dirty="0" smtClean="0"/>
              <a:t>	2. Biaya administrasi dan umum </a:t>
            </a:r>
          </a:p>
          <a:p>
            <a:pPr>
              <a:buNone/>
            </a:pPr>
            <a:r>
              <a:rPr lang="id-ID" dirty="0" smtClean="0"/>
              <a:t>		Biaya yang terjadi dalam rangka mengarahkan, 	menjalankan, dan mengendalikan perusahaan untuk 	memproduksi produk.</a:t>
            </a:r>
          </a:p>
          <a:p>
            <a:pPr>
              <a:buNone/>
            </a:pPr>
            <a:r>
              <a:rPr lang="id-ID" dirty="0" smtClean="0"/>
              <a:t>	3. Biaya pemasaran</a:t>
            </a:r>
          </a:p>
          <a:p>
            <a:pPr>
              <a:buNone/>
            </a:pPr>
            <a:r>
              <a:rPr lang="id-ID" dirty="0" smtClean="0"/>
              <a:t>		Biaya yang terjadi untuk memasarkan produk dan jasa.</a:t>
            </a:r>
          </a:p>
          <a:p>
            <a:pPr>
              <a:buNone/>
            </a:pPr>
            <a:r>
              <a:rPr lang="id-ID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Harga Pokok Produksi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Biaya produksi : Biaya bahan baku + biaya TK langsung + biaya overhead pabrik</a:t>
            </a:r>
          </a:p>
          <a:p>
            <a:r>
              <a:rPr lang="id-ID" dirty="0" smtClean="0"/>
              <a:t>Biaya pembelian bahan baku : pembelian bersih bahan baku + biaya angkut pembelian bahan baku</a:t>
            </a:r>
          </a:p>
          <a:p>
            <a:r>
              <a:rPr lang="id-ID" dirty="0" smtClean="0"/>
              <a:t>Pembelian bersih bahan baku : pembelian – potongan pembelian – retur pembelian</a:t>
            </a:r>
          </a:p>
          <a:p>
            <a:r>
              <a:rPr lang="id-ID" dirty="0" smtClean="0"/>
              <a:t>Biaya produksi barang yang diproses : barang dalam proses awal – biaya produksi</a:t>
            </a:r>
          </a:p>
          <a:p>
            <a:r>
              <a:rPr lang="id-ID" dirty="0" smtClean="0"/>
              <a:t>Harga pokok produksi : barang dalam proses awal + biaya produksi – barang dalam proses akhir</a:t>
            </a:r>
          </a:p>
          <a:p>
            <a:pPr lvl="1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Laba Rugi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Barang tersedia dijual : barang jadi awal + harga pokok produksi</a:t>
            </a:r>
          </a:p>
          <a:p>
            <a:r>
              <a:rPr lang="id-ID" dirty="0" smtClean="0"/>
              <a:t>Harga pokok penjualan : P. Barang jadi awal + harga pokok produksi – P. Barang jadi akhir</a:t>
            </a:r>
          </a:p>
          <a:p>
            <a:r>
              <a:rPr lang="id-ID" dirty="0" smtClean="0"/>
              <a:t>Laba kotor : penjualan – harga pokok penjualan</a:t>
            </a:r>
          </a:p>
          <a:p>
            <a:r>
              <a:rPr lang="id-ID" dirty="0" smtClean="0"/>
              <a:t>Biaya operasi : biaya admin &amp; umum + biaya pemasaran</a:t>
            </a:r>
          </a:p>
          <a:p>
            <a:r>
              <a:rPr lang="id-ID" dirty="0" smtClean="0"/>
              <a:t>Laba bersih sebelum pajak : laba kotor – biaya operasi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</TotalTime>
  <Words>493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Pert 2</vt:lpstr>
      <vt:lpstr>Pengertian Biaya dan Kos</vt:lpstr>
      <vt:lpstr>KLASIFIKASI BIAYA</vt:lpstr>
      <vt:lpstr>PowerPoint Presentation</vt:lpstr>
      <vt:lpstr>PowerPoint Presentation</vt:lpstr>
      <vt:lpstr>PowerPoint Presentation</vt:lpstr>
      <vt:lpstr>PowerPoint Presentation</vt:lpstr>
      <vt:lpstr>Harga Pokok Produksi</vt:lpstr>
      <vt:lpstr>Laba Rugi</vt:lpstr>
      <vt:lpstr>PowerPoint Presentation</vt:lpstr>
      <vt:lpstr>Kategori Biaya</vt:lpstr>
      <vt:lpstr>Contoh Soal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 2</dc:title>
  <dc:creator>asus</dc:creator>
  <cp:lastModifiedBy>ASUS</cp:lastModifiedBy>
  <cp:revision>36</cp:revision>
  <dcterms:created xsi:type="dcterms:W3CDTF">2015-09-24T06:09:38Z</dcterms:created>
  <dcterms:modified xsi:type="dcterms:W3CDTF">2016-09-26T08:23:54Z</dcterms:modified>
</cp:coreProperties>
</file>